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
  </p:notesMasterIdLst>
  <p:handoutMasterIdLst>
    <p:handoutMasterId r:id="rId12"/>
  </p:handoutMasterIdLst>
  <p:sldIdLst>
    <p:sldId id="257" r:id="rId2"/>
    <p:sldId id="258" r:id="rId3"/>
    <p:sldId id="259" r:id="rId4"/>
    <p:sldId id="260" r:id="rId5"/>
    <p:sldId id="261" r:id="rId6"/>
    <p:sldId id="262" r:id="rId7"/>
    <p:sldId id="263" r:id="rId8"/>
    <p:sldId id="265" r:id="rId9"/>
    <p:sldId id="264" r:id="rId10"/>
  </p:sldIdLst>
  <p:sldSz cx="12192000" cy="68580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A72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9520" autoAdjust="0"/>
  </p:normalViewPr>
  <p:slideViewPr>
    <p:cSldViewPr snapToGrid="0" showGuides="1">
      <p:cViewPr varScale="1">
        <p:scale>
          <a:sx n="54" d="100"/>
          <a:sy n="54" d="100"/>
        </p:scale>
        <p:origin x="1296" y="66"/>
      </p:cViewPr>
      <p:guideLst>
        <p:guide orient="horz" pos="213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022725" y="0"/>
            <a:ext cx="3078163" cy="469900"/>
          </a:xfrm>
          <a:prstGeom prst="rect">
            <a:avLst/>
          </a:prstGeom>
        </p:spPr>
        <p:txBody>
          <a:bodyPr vert="horz" lIns="91440" tIns="45720" rIns="91440" bIns="45720" rtlCol="0"/>
          <a:lstStyle>
            <a:lvl1pPr algn="r">
              <a:defRPr sz="1200"/>
            </a:lvl1pPr>
          </a:lstStyle>
          <a:p>
            <a:fld id="{CD1C110E-C184-424A-BFD7-922A42C2F3C7}" type="datetimeFigureOut">
              <a:rPr lang="en-US" smtClean="0"/>
              <a:t>2/10/2017</a:t>
            </a:fld>
            <a:endParaRPr lang="en-US"/>
          </a:p>
        </p:txBody>
      </p:sp>
      <p:sp>
        <p:nvSpPr>
          <p:cNvPr id="4" name="Footer Placeholder 3"/>
          <p:cNvSpPr>
            <a:spLocks noGrp="1"/>
          </p:cNvSpPr>
          <p:nvPr>
            <p:ph type="ftr" sz="quarter" idx="2"/>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022725" y="8918575"/>
            <a:ext cx="3078163" cy="469900"/>
          </a:xfrm>
          <a:prstGeom prst="rect">
            <a:avLst/>
          </a:prstGeom>
        </p:spPr>
        <p:txBody>
          <a:bodyPr vert="horz" lIns="91440" tIns="45720" rIns="91440" bIns="45720" rtlCol="0" anchor="b"/>
          <a:lstStyle>
            <a:lvl1pPr algn="r">
              <a:defRPr sz="1200"/>
            </a:lvl1pPr>
          </a:lstStyle>
          <a:p>
            <a:fld id="{68CF0E30-A356-4C07-91BF-644B70850EC5}" type="slidenum">
              <a:rPr lang="en-US" smtClean="0"/>
              <a:t>‹#›</a:t>
            </a:fld>
            <a:endParaRPr lang="en-US"/>
          </a:p>
        </p:txBody>
      </p:sp>
    </p:spTree>
    <p:extLst>
      <p:ext uri="{BB962C8B-B14F-4D97-AF65-F5344CB8AC3E}">
        <p14:creationId xmlns:p14="http://schemas.microsoft.com/office/powerpoint/2010/main" val="24103395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C09D4D8E-76C2-4212-9342-316AA1FB8E64}" type="datetimeFigureOut">
              <a:rPr lang="en-US" smtClean="0"/>
              <a:t>2/10/2017</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1934E13A-D420-4DAD-8F20-7F5021DB503D}" type="slidenum">
              <a:rPr lang="en-US" smtClean="0"/>
              <a:t>‹#›</a:t>
            </a:fld>
            <a:endParaRPr lang="en-US"/>
          </a:p>
        </p:txBody>
      </p:sp>
    </p:spTree>
    <p:extLst>
      <p:ext uri="{BB962C8B-B14F-4D97-AF65-F5344CB8AC3E}">
        <p14:creationId xmlns:p14="http://schemas.microsoft.com/office/powerpoint/2010/main" val="3715424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today I’d like to introduce you to new a web-based coding environment named </a:t>
            </a:r>
            <a:r>
              <a:rPr lang="en-US" dirty="0" err="1"/>
              <a:t>BlockPy</a:t>
            </a:r>
            <a:r>
              <a:rPr lang="en-US" dirty="0"/>
              <a:t>.</a:t>
            </a:r>
            <a:br>
              <a:rPr lang="en-US" dirty="0"/>
            </a:br>
            <a:endParaRPr lang="en-US" dirty="0"/>
          </a:p>
          <a:p>
            <a:r>
              <a:rPr lang="en-US" dirty="0" err="1"/>
              <a:t>BlockPy</a:t>
            </a:r>
            <a:r>
              <a:rPr lang="en-US" dirty="0"/>
              <a:t> is a free, open-source project to make it easier for people to learn how to program in Python. </a:t>
            </a:r>
            <a:r>
              <a:rPr lang="en-US" dirty="0" err="1"/>
              <a:t>BlockPy</a:t>
            </a:r>
            <a:r>
              <a:rPr lang="en-US" dirty="0"/>
              <a:t> has a number of powerful features that scaffold learners into more mature environments.</a:t>
            </a:r>
          </a:p>
        </p:txBody>
      </p:sp>
      <p:sp>
        <p:nvSpPr>
          <p:cNvPr id="4" name="Slide Number Placeholder 3"/>
          <p:cNvSpPr>
            <a:spLocks noGrp="1"/>
          </p:cNvSpPr>
          <p:nvPr>
            <p:ph type="sldNum" sz="quarter" idx="10"/>
          </p:nvPr>
        </p:nvSpPr>
        <p:spPr/>
        <p:txBody>
          <a:bodyPr/>
          <a:lstStyle/>
          <a:p>
            <a:fld id="{1934E13A-D420-4DAD-8F20-7F5021DB503D}" type="slidenum">
              <a:rPr lang="en-US" smtClean="0"/>
              <a:t>1</a:t>
            </a:fld>
            <a:endParaRPr lang="en-US"/>
          </a:p>
        </p:txBody>
      </p:sp>
    </p:spTree>
    <p:extLst>
      <p:ext uri="{BB962C8B-B14F-4D97-AF65-F5344CB8AC3E}">
        <p14:creationId xmlns:p14="http://schemas.microsoft.com/office/powerpoint/2010/main" val="2927762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dirty="0"/>
              <a:t>In this video, I am going to review a number of the most interesting features of </a:t>
            </a:r>
            <a:r>
              <a:rPr lang="en-US" dirty="0" err="1"/>
              <a:t>BlockPy</a:t>
            </a:r>
            <a:r>
              <a:rPr lang="en-US" dirty="0"/>
              <a:t>.</a:t>
            </a:r>
          </a:p>
          <a:p>
            <a:endParaRPr lang="en-US" dirty="0"/>
          </a:p>
          <a:p>
            <a:r>
              <a:rPr lang="en-US" dirty="0"/>
              <a:t>First, we’ll look at the dual block/text interface. Next, we’ll check out </a:t>
            </a:r>
            <a:r>
              <a:rPr lang="en-US" dirty="0" err="1"/>
              <a:t>BlockPy’s</a:t>
            </a:r>
            <a:r>
              <a:rPr lang="en-US" dirty="0"/>
              <a:t> Python execution system named Skulpt. Then we’ll take a look at the integrated Data Science features incorporated in the platform. Finally, we’ll see how the platform can be used to assign practice problems to students with guided feedback, especially in popular Learning Management Systems through LTI.</a:t>
            </a:r>
          </a:p>
        </p:txBody>
      </p:sp>
      <p:sp>
        <p:nvSpPr>
          <p:cNvPr id="4" name="Slide Number Placeholder 3"/>
          <p:cNvSpPr>
            <a:spLocks noGrp="1"/>
          </p:cNvSpPr>
          <p:nvPr>
            <p:ph type="sldNum" sz="quarter" idx="10"/>
          </p:nvPr>
        </p:nvSpPr>
        <p:spPr/>
        <p:txBody>
          <a:bodyPr/>
          <a:lstStyle/>
          <a:p>
            <a:fld id="{1934E13A-D420-4DAD-8F20-7F5021DB503D}" type="slidenum">
              <a:rPr lang="en-US" smtClean="0"/>
              <a:t>2</a:t>
            </a:fld>
            <a:endParaRPr lang="en-US"/>
          </a:p>
        </p:txBody>
      </p:sp>
    </p:spTree>
    <p:extLst>
      <p:ext uri="{BB962C8B-B14F-4D97-AF65-F5344CB8AC3E}">
        <p14:creationId xmlns:p14="http://schemas.microsoft.com/office/powerpoint/2010/main" val="1831890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first visit the public </a:t>
            </a:r>
            <a:r>
              <a:rPr lang="en-US" dirty="0" err="1"/>
              <a:t>BlockPy</a:t>
            </a:r>
            <a:r>
              <a:rPr lang="en-US" dirty="0"/>
              <a:t> website, we can see the main interface. At the top, we are presented with a problem introduction. Directly below that, we see a conventional output console (named the Printer) and an area to receive Feedback on our program. Then, we have a simple toolbar above the main program canvas. At the bottom, there is the actual editor itself.</a:t>
            </a:r>
          </a:p>
          <a:p>
            <a:endParaRPr lang="en-US" dirty="0"/>
          </a:p>
          <a:p>
            <a:r>
              <a:rPr lang="en-US" dirty="0"/>
              <a:t>This editor is where we can write </a:t>
            </a:r>
            <a:r>
              <a:rPr lang="en-US" dirty="0" err="1"/>
              <a:t>BlockPy</a:t>
            </a:r>
            <a:r>
              <a:rPr lang="en-US" dirty="0"/>
              <a:t> programs by dragging blocks [Drag in FOR block].</a:t>
            </a:r>
          </a:p>
        </p:txBody>
      </p:sp>
      <p:sp>
        <p:nvSpPr>
          <p:cNvPr id="4" name="Slide Number Placeholder 3"/>
          <p:cNvSpPr>
            <a:spLocks noGrp="1"/>
          </p:cNvSpPr>
          <p:nvPr>
            <p:ph type="sldNum" sz="quarter" idx="10"/>
          </p:nvPr>
        </p:nvSpPr>
        <p:spPr/>
        <p:txBody>
          <a:bodyPr/>
          <a:lstStyle/>
          <a:p>
            <a:fld id="{1934E13A-D420-4DAD-8F20-7F5021DB503D}" type="slidenum">
              <a:rPr lang="en-US" smtClean="0"/>
              <a:t>3</a:t>
            </a:fld>
            <a:endParaRPr lang="en-US"/>
          </a:p>
        </p:txBody>
      </p:sp>
    </p:spTree>
    <p:extLst>
      <p:ext uri="{BB962C8B-B14F-4D97-AF65-F5344CB8AC3E}">
        <p14:creationId xmlns:p14="http://schemas.microsoft.com/office/powerpoint/2010/main" val="2436914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biggest and most obvious features of </a:t>
            </a:r>
            <a:r>
              <a:rPr lang="en-US" dirty="0" err="1"/>
              <a:t>BlockPy</a:t>
            </a:r>
            <a:r>
              <a:rPr lang="en-US" dirty="0"/>
              <a:t> is the dual block/text interface. At any time, users can switch freely between blocks, text, or a split view. Anything you do in one side immediately updates the other. Think of the block interface as just another way to write real Python code. </a:t>
            </a:r>
          </a:p>
          <a:p>
            <a:endParaRPr lang="en-US" dirty="0"/>
          </a:p>
          <a:p>
            <a:r>
              <a:rPr lang="en-US" dirty="0" err="1"/>
              <a:t>BlockPy’s</a:t>
            </a:r>
            <a:r>
              <a:rPr lang="en-US" dirty="0"/>
              <a:t> block interface is based on the Google </a:t>
            </a:r>
            <a:r>
              <a:rPr lang="en-US" dirty="0" err="1"/>
              <a:t>Blockly</a:t>
            </a:r>
            <a:r>
              <a:rPr lang="en-US" dirty="0"/>
              <a:t> library. Blocks are accessible from the flyout menu on the left. Blocks can be dragged onto the canvas and snapped together, just like in Scratch or </a:t>
            </a:r>
            <a:r>
              <a:rPr lang="en-US" dirty="0" err="1"/>
              <a:t>PencilCode</a:t>
            </a:r>
            <a:r>
              <a:rPr lang="en-US" dirty="0"/>
              <a:t>. The environment prevents some kind of syntax and type errors [Try to connect a number block with an equal block].</a:t>
            </a:r>
          </a:p>
          <a:p>
            <a:endParaRPr lang="en-US" dirty="0"/>
          </a:p>
          <a:p>
            <a:r>
              <a:rPr lang="en-US" dirty="0"/>
              <a:t>In the text side, the Python code features conventional syntax highlighting and formatting.  [for x in y: print(z)]</a:t>
            </a:r>
          </a:p>
        </p:txBody>
      </p:sp>
      <p:sp>
        <p:nvSpPr>
          <p:cNvPr id="4" name="Slide Number Placeholder 3"/>
          <p:cNvSpPr>
            <a:spLocks noGrp="1"/>
          </p:cNvSpPr>
          <p:nvPr>
            <p:ph type="sldNum" sz="quarter" idx="10"/>
          </p:nvPr>
        </p:nvSpPr>
        <p:spPr/>
        <p:txBody>
          <a:bodyPr/>
          <a:lstStyle/>
          <a:p>
            <a:fld id="{1934E13A-D420-4DAD-8F20-7F5021DB503D}" type="slidenum">
              <a:rPr lang="en-US" smtClean="0"/>
              <a:t>4</a:t>
            </a:fld>
            <a:endParaRPr lang="en-US"/>
          </a:p>
        </p:txBody>
      </p:sp>
    </p:spTree>
    <p:extLst>
      <p:ext uri="{BB962C8B-B14F-4D97-AF65-F5344CB8AC3E}">
        <p14:creationId xmlns:p14="http://schemas.microsoft.com/office/powerpoint/2010/main" val="40994300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BlockPy</a:t>
            </a:r>
            <a:r>
              <a:rPr lang="en-US" dirty="0"/>
              <a:t> is built on Skulpt, a JavaScript library for executing Python code directly in the browser. This means that </a:t>
            </a:r>
            <a:r>
              <a:rPr lang="en-US" dirty="0" err="1"/>
              <a:t>BlockPy</a:t>
            </a:r>
            <a:r>
              <a:rPr lang="en-US" dirty="0"/>
              <a:t> works entirely locally within a user’s browser, with no server required to run their code.</a:t>
            </a:r>
          </a:p>
          <a:p>
            <a:endParaRPr lang="en-US" dirty="0"/>
          </a:p>
          <a:p>
            <a:r>
              <a:rPr lang="en-US" dirty="0"/>
              <a:t>Skulpt features a full implementation of the Python language, including many standard libraries.</a:t>
            </a:r>
          </a:p>
        </p:txBody>
      </p:sp>
      <p:sp>
        <p:nvSpPr>
          <p:cNvPr id="4" name="Slide Number Placeholder 3"/>
          <p:cNvSpPr>
            <a:spLocks noGrp="1"/>
          </p:cNvSpPr>
          <p:nvPr>
            <p:ph type="sldNum" sz="quarter" idx="10"/>
          </p:nvPr>
        </p:nvSpPr>
        <p:spPr/>
        <p:txBody>
          <a:bodyPr/>
          <a:lstStyle/>
          <a:p>
            <a:fld id="{1934E13A-D420-4DAD-8F20-7F5021DB503D}" type="slidenum">
              <a:rPr lang="en-US" smtClean="0"/>
              <a:t>5</a:t>
            </a:fld>
            <a:endParaRPr lang="en-US"/>
          </a:p>
        </p:txBody>
      </p:sp>
    </p:spTree>
    <p:extLst>
      <p:ext uri="{BB962C8B-B14F-4D97-AF65-F5344CB8AC3E}">
        <p14:creationId xmlns:p14="http://schemas.microsoft.com/office/powerpoint/2010/main" val="3882912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BlockPy</a:t>
            </a:r>
            <a:r>
              <a:rPr lang="en-US" dirty="0"/>
              <a:t> was originally created so that students could learn programming in the context of basic data science. Therefore, we’ve extended Skulpt to include some basic data science functionality.</a:t>
            </a:r>
          </a:p>
          <a:p>
            <a:endParaRPr lang="en-US" dirty="0"/>
          </a:p>
          <a:p>
            <a:r>
              <a:rPr lang="en-US" dirty="0"/>
              <a:t>The first major addition are new plotting capabilities. You can make histograms, line plots, and scatter plots quickly and easily. These graphs can be downloaded right from your browser. [Drag in the histogram block and the show canvas block]</a:t>
            </a:r>
          </a:p>
          <a:p>
            <a:endParaRPr lang="en-US" dirty="0"/>
          </a:p>
          <a:p>
            <a:r>
              <a:rPr lang="en-US" dirty="0"/>
              <a:t>The next major addition is a direct connection to the CORGIS dataset project through special data blocks. [Choose the School Scores dataset] After a dataset is imported, a new block becomes available that makes it easy to access real-world data. [ Drag in the School Scores dataset block]]</a:t>
            </a:r>
          </a:p>
          <a:p>
            <a:endParaRPr lang="en-US" dirty="0"/>
          </a:p>
          <a:p>
            <a:r>
              <a:rPr lang="en-US" dirty="0"/>
              <a:t>These two features make it very easy for novices to get started working with data science questions. [connect the histogram block and print]</a:t>
            </a:r>
          </a:p>
        </p:txBody>
      </p:sp>
      <p:sp>
        <p:nvSpPr>
          <p:cNvPr id="4" name="Slide Number Placeholder 3"/>
          <p:cNvSpPr>
            <a:spLocks noGrp="1"/>
          </p:cNvSpPr>
          <p:nvPr>
            <p:ph type="sldNum" sz="quarter" idx="10"/>
          </p:nvPr>
        </p:nvSpPr>
        <p:spPr/>
        <p:txBody>
          <a:bodyPr/>
          <a:lstStyle/>
          <a:p>
            <a:fld id="{1934E13A-D420-4DAD-8F20-7F5021DB503D}" type="slidenum">
              <a:rPr lang="en-US" smtClean="0"/>
              <a:t>6</a:t>
            </a:fld>
            <a:endParaRPr lang="en-US"/>
          </a:p>
        </p:txBody>
      </p:sp>
    </p:spTree>
    <p:extLst>
      <p:ext uri="{BB962C8B-B14F-4D97-AF65-F5344CB8AC3E}">
        <p14:creationId xmlns:p14="http://schemas.microsoft.com/office/powerpoint/2010/main" val="608500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final major feature we’ll look at in this video is the guided feedback.</a:t>
            </a:r>
          </a:p>
          <a:p>
            <a:endParaRPr lang="en-US" dirty="0"/>
          </a:p>
          <a:p>
            <a:r>
              <a:rPr lang="en-US" dirty="0"/>
              <a:t>Instructors can create assignments in </a:t>
            </a:r>
            <a:r>
              <a:rPr lang="en-US" dirty="0" err="1"/>
              <a:t>BlockPy</a:t>
            </a:r>
            <a:r>
              <a:rPr lang="en-US" dirty="0"/>
              <a:t> with guided feedback. In this problem, I am supposed to write a for-loop to compute the sum of a list of numbers. As I iterate on my solution, running the code gives me feedback. Here, it suggests that I might have failed to initialize my summation variable; after fixing that, it suggests I have computed the length instead of the sum. In a later video, we’ll discuss the instructor interface for designing guided feedback.</a:t>
            </a:r>
          </a:p>
          <a:p>
            <a:endParaRPr lang="en-US" dirty="0"/>
          </a:p>
          <a:p>
            <a:r>
              <a:rPr lang="en-US" dirty="0" err="1"/>
              <a:t>BlockPy</a:t>
            </a:r>
            <a:r>
              <a:rPr lang="en-US" dirty="0"/>
              <a:t> also incorporates a static program analyzer that can optionally enforce basic requirements on the student code. In this example, I have written a program that defines a variable and then never uses it. The feedback tells me that an Algorithm Error occurred.  This analyzer correctly handles simple loops and branches. Although unsuitable for large-scale programs, these simple constraints can prevent students from making mistakes in basic problems.</a:t>
            </a:r>
          </a:p>
        </p:txBody>
      </p:sp>
      <p:sp>
        <p:nvSpPr>
          <p:cNvPr id="4" name="Slide Number Placeholder 3"/>
          <p:cNvSpPr>
            <a:spLocks noGrp="1"/>
          </p:cNvSpPr>
          <p:nvPr>
            <p:ph type="sldNum" sz="quarter" idx="10"/>
          </p:nvPr>
        </p:nvSpPr>
        <p:spPr/>
        <p:txBody>
          <a:bodyPr/>
          <a:lstStyle/>
          <a:p>
            <a:fld id="{1934E13A-D420-4DAD-8F20-7F5021DB503D}" type="slidenum">
              <a:rPr lang="en-US" smtClean="0"/>
              <a:t>7</a:t>
            </a:fld>
            <a:endParaRPr lang="en-US"/>
          </a:p>
        </p:txBody>
      </p:sp>
    </p:spTree>
    <p:extLst>
      <p:ext uri="{BB962C8B-B14F-4D97-AF65-F5344CB8AC3E}">
        <p14:creationId xmlns:p14="http://schemas.microsoft.com/office/powerpoint/2010/main" val="3432618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r>
              <a:rPr lang="en-US" dirty="0" err="1"/>
              <a:t>BlockPy</a:t>
            </a:r>
            <a:r>
              <a:rPr lang="en-US" dirty="0"/>
              <a:t> can be embedded in Learning Management Systems such as Canvas, so that student grades can be collected and reported back. When a student completes a </a:t>
            </a:r>
            <a:r>
              <a:rPr lang="en-US" dirty="0" err="1"/>
              <a:t>BlockPy</a:t>
            </a:r>
            <a:r>
              <a:rPr lang="en-US" dirty="0"/>
              <a:t> program, the server submits their grade and code back to Canvas. This way, an instructor can monitor their students’ performance.</a:t>
            </a:r>
          </a:p>
        </p:txBody>
      </p:sp>
      <p:sp>
        <p:nvSpPr>
          <p:cNvPr id="4" name="Slide Number Placeholder 3"/>
          <p:cNvSpPr>
            <a:spLocks noGrp="1"/>
          </p:cNvSpPr>
          <p:nvPr>
            <p:ph type="sldNum" sz="quarter" idx="10"/>
          </p:nvPr>
        </p:nvSpPr>
        <p:spPr/>
        <p:txBody>
          <a:bodyPr/>
          <a:lstStyle/>
          <a:p>
            <a:fld id="{1934E13A-D420-4DAD-8F20-7F5021DB503D}" type="slidenum">
              <a:rPr lang="en-US" smtClean="0"/>
              <a:t>8</a:t>
            </a:fld>
            <a:endParaRPr lang="en-US"/>
          </a:p>
        </p:txBody>
      </p:sp>
    </p:spTree>
    <p:extLst>
      <p:ext uri="{BB962C8B-B14F-4D97-AF65-F5344CB8AC3E}">
        <p14:creationId xmlns:p14="http://schemas.microsoft.com/office/powerpoint/2010/main" val="12878050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just some of the features in </a:t>
            </a:r>
            <a:r>
              <a:rPr lang="en-US" dirty="0" err="1"/>
              <a:t>BlockPy</a:t>
            </a:r>
            <a:r>
              <a:rPr lang="en-US" dirty="0"/>
              <a:t>. If you’re interested in trying it out yourself, please check out https://www.blockpy.com. </a:t>
            </a:r>
            <a:r>
              <a:rPr lang="en-US" dirty="0" err="1"/>
              <a:t>BlockPy</a:t>
            </a:r>
            <a:r>
              <a:rPr lang="en-US" dirty="0"/>
              <a:t> is both free and open-source. I hope you find it useful, and thanks for watching!</a:t>
            </a:r>
          </a:p>
        </p:txBody>
      </p:sp>
      <p:sp>
        <p:nvSpPr>
          <p:cNvPr id="4" name="Slide Number Placeholder 3"/>
          <p:cNvSpPr>
            <a:spLocks noGrp="1"/>
          </p:cNvSpPr>
          <p:nvPr>
            <p:ph type="sldNum" sz="quarter" idx="10"/>
          </p:nvPr>
        </p:nvSpPr>
        <p:spPr/>
        <p:txBody>
          <a:bodyPr/>
          <a:lstStyle/>
          <a:p>
            <a:fld id="{1934E13A-D420-4DAD-8F20-7F5021DB503D}" type="slidenum">
              <a:rPr lang="en-US" smtClean="0"/>
              <a:t>9</a:t>
            </a:fld>
            <a:endParaRPr lang="en-US"/>
          </a:p>
        </p:txBody>
      </p:sp>
    </p:spTree>
    <p:extLst>
      <p:ext uri="{BB962C8B-B14F-4D97-AF65-F5344CB8AC3E}">
        <p14:creationId xmlns:p14="http://schemas.microsoft.com/office/powerpoint/2010/main" val="22981278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9E548EB-9C4F-4E5D-9A88-E5F216479026}" type="datetimeFigureOut">
              <a:rPr lang="en-US" smtClean="0"/>
              <a:t>2/10/2017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F6BDC2-AB48-4D77-AA57-E2E39F8B8608}" type="slidenum">
              <a:rPr lang="en-US" smtClean="0"/>
              <a:t>‹#›</a:t>
            </a:fld>
            <a:endParaRPr lang="en-US"/>
          </a:p>
        </p:txBody>
      </p:sp>
    </p:spTree>
    <p:extLst>
      <p:ext uri="{BB962C8B-B14F-4D97-AF65-F5344CB8AC3E}">
        <p14:creationId xmlns:p14="http://schemas.microsoft.com/office/powerpoint/2010/main" val="33628536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E548EB-9C4F-4E5D-9A88-E5F216479026}" type="datetimeFigureOut">
              <a:rPr lang="en-US" smtClean="0"/>
              <a:t>2/10/2017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F6BDC2-AB48-4D77-AA57-E2E39F8B8608}" type="slidenum">
              <a:rPr lang="en-US" smtClean="0"/>
              <a:t>‹#›</a:t>
            </a:fld>
            <a:endParaRPr lang="en-US"/>
          </a:p>
        </p:txBody>
      </p:sp>
    </p:spTree>
    <p:extLst>
      <p:ext uri="{BB962C8B-B14F-4D97-AF65-F5344CB8AC3E}">
        <p14:creationId xmlns:p14="http://schemas.microsoft.com/office/powerpoint/2010/main" val="3054063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E548EB-9C4F-4E5D-9A88-E5F216479026}" type="datetimeFigureOut">
              <a:rPr lang="en-US" smtClean="0"/>
              <a:t>2/10/2017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F6BDC2-AB48-4D77-AA57-E2E39F8B8608}" type="slidenum">
              <a:rPr lang="en-US" smtClean="0"/>
              <a:t>‹#›</a:t>
            </a:fld>
            <a:endParaRPr lang="en-US"/>
          </a:p>
        </p:txBody>
      </p:sp>
    </p:spTree>
    <p:extLst>
      <p:ext uri="{BB962C8B-B14F-4D97-AF65-F5344CB8AC3E}">
        <p14:creationId xmlns:p14="http://schemas.microsoft.com/office/powerpoint/2010/main" val="2237460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E548EB-9C4F-4E5D-9A88-E5F216479026}" type="datetimeFigureOut">
              <a:rPr lang="en-US" smtClean="0"/>
              <a:t>2/10/2017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F6BDC2-AB48-4D77-AA57-E2E39F8B8608}" type="slidenum">
              <a:rPr lang="en-US" smtClean="0"/>
              <a:t>‹#›</a:t>
            </a:fld>
            <a:endParaRPr lang="en-US"/>
          </a:p>
        </p:txBody>
      </p:sp>
    </p:spTree>
    <p:extLst>
      <p:ext uri="{BB962C8B-B14F-4D97-AF65-F5344CB8AC3E}">
        <p14:creationId xmlns:p14="http://schemas.microsoft.com/office/powerpoint/2010/main" val="2081448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9E548EB-9C4F-4E5D-9A88-E5F216479026}" type="datetimeFigureOut">
              <a:rPr lang="en-US" smtClean="0"/>
              <a:t>2/10/2017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F6BDC2-AB48-4D77-AA57-E2E39F8B8608}" type="slidenum">
              <a:rPr lang="en-US" smtClean="0"/>
              <a:t>‹#›</a:t>
            </a:fld>
            <a:endParaRPr lang="en-US"/>
          </a:p>
        </p:txBody>
      </p:sp>
    </p:spTree>
    <p:extLst>
      <p:ext uri="{BB962C8B-B14F-4D97-AF65-F5344CB8AC3E}">
        <p14:creationId xmlns:p14="http://schemas.microsoft.com/office/powerpoint/2010/main" val="2763217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9E548EB-9C4F-4E5D-9A88-E5F216479026}" type="datetimeFigureOut">
              <a:rPr lang="en-US" smtClean="0"/>
              <a:t>2/10/2017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F6BDC2-AB48-4D77-AA57-E2E39F8B8608}" type="slidenum">
              <a:rPr lang="en-US" smtClean="0"/>
              <a:t>‹#›</a:t>
            </a:fld>
            <a:endParaRPr lang="en-US"/>
          </a:p>
        </p:txBody>
      </p:sp>
    </p:spTree>
    <p:extLst>
      <p:ext uri="{BB962C8B-B14F-4D97-AF65-F5344CB8AC3E}">
        <p14:creationId xmlns:p14="http://schemas.microsoft.com/office/powerpoint/2010/main" val="29566428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9E548EB-9C4F-4E5D-9A88-E5F216479026}" type="datetimeFigureOut">
              <a:rPr lang="en-US" smtClean="0"/>
              <a:t>2/10/2017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F6BDC2-AB48-4D77-AA57-E2E39F8B8608}" type="slidenum">
              <a:rPr lang="en-US" smtClean="0"/>
              <a:t>‹#›</a:t>
            </a:fld>
            <a:endParaRPr lang="en-US"/>
          </a:p>
        </p:txBody>
      </p:sp>
    </p:spTree>
    <p:extLst>
      <p:ext uri="{BB962C8B-B14F-4D97-AF65-F5344CB8AC3E}">
        <p14:creationId xmlns:p14="http://schemas.microsoft.com/office/powerpoint/2010/main" val="29605468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9E548EB-9C4F-4E5D-9A88-E5F216479026}" type="datetimeFigureOut">
              <a:rPr lang="en-US" smtClean="0"/>
              <a:t>2/10/2017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F6BDC2-AB48-4D77-AA57-E2E39F8B8608}" type="slidenum">
              <a:rPr lang="en-US" smtClean="0"/>
              <a:t>‹#›</a:t>
            </a:fld>
            <a:endParaRPr lang="en-US"/>
          </a:p>
        </p:txBody>
      </p:sp>
    </p:spTree>
    <p:extLst>
      <p:ext uri="{BB962C8B-B14F-4D97-AF65-F5344CB8AC3E}">
        <p14:creationId xmlns:p14="http://schemas.microsoft.com/office/powerpoint/2010/main" val="227854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E548EB-9C4F-4E5D-9A88-E5F216479026}" type="datetimeFigureOut">
              <a:rPr lang="en-US" smtClean="0"/>
              <a:t>2/10/2017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F6BDC2-AB48-4D77-AA57-E2E39F8B8608}" type="slidenum">
              <a:rPr lang="en-US" smtClean="0"/>
              <a:t>‹#›</a:t>
            </a:fld>
            <a:endParaRPr lang="en-US"/>
          </a:p>
        </p:txBody>
      </p:sp>
    </p:spTree>
    <p:extLst>
      <p:ext uri="{BB962C8B-B14F-4D97-AF65-F5344CB8AC3E}">
        <p14:creationId xmlns:p14="http://schemas.microsoft.com/office/powerpoint/2010/main" val="2389498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9E548EB-9C4F-4E5D-9A88-E5F216479026}" type="datetimeFigureOut">
              <a:rPr lang="en-US" smtClean="0"/>
              <a:t>2/10/2017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F6BDC2-AB48-4D77-AA57-E2E39F8B8608}" type="slidenum">
              <a:rPr lang="en-US" smtClean="0"/>
              <a:t>‹#›</a:t>
            </a:fld>
            <a:endParaRPr lang="en-US"/>
          </a:p>
        </p:txBody>
      </p:sp>
    </p:spTree>
    <p:extLst>
      <p:ext uri="{BB962C8B-B14F-4D97-AF65-F5344CB8AC3E}">
        <p14:creationId xmlns:p14="http://schemas.microsoft.com/office/powerpoint/2010/main" val="1378611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9E548EB-9C4F-4E5D-9A88-E5F216479026}" type="datetimeFigureOut">
              <a:rPr lang="en-US" smtClean="0"/>
              <a:t>2/10/2017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F6BDC2-AB48-4D77-AA57-E2E39F8B8608}" type="slidenum">
              <a:rPr lang="en-US" smtClean="0"/>
              <a:t>‹#›</a:t>
            </a:fld>
            <a:endParaRPr lang="en-US"/>
          </a:p>
        </p:txBody>
      </p:sp>
    </p:spTree>
    <p:extLst>
      <p:ext uri="{BB962C8B-B14F-4D97-AF65-F5344CB8AC3E}">
        <p14:creationId xmlns:p14="http://schemas.microsoft.com/office/powerpoint/2010/main" val="294088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E548EB-9C4F-4E5D-9A88-E5F216479026}" type="datetimeFigureOut">
              <a:rPr lang="en-US" smtClean="0"/>
              <a:t>2/10/2017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F6BDC2-AB48-4D77-AA57-E2E39F8B8608}" type="slidenum">
              <a:rPr lang="en-US" smtClean="0"/>
              <a:t>‹#›</a:t>
            </a:fld>
            <a:endParaRPr lang="en-US"/>
          </a:p>
        </p:txBody>
      </p:sp>
    </p:spTree>
    <p:extLst>
      <p:ext uri="{BB962C8B-B14F-4D97-AF65-F5344CB8AC3E}">
        <p14:creationId xmlns:p14="http://schemas.microsoft.com/office/powerpoint/2010/main" val="49467363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4.mp4"/><Relationship Id="rId1" Type="http://schemas.openxmlformats.org/officeDocument/2006/relationships/video" Target="NULL" TargetMode="External"/><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6.mp4"/><Relationship Id="rId1" Type="http://schemas.openxmlformats.org/officeDocument/2006/relationships/video" Target="NULL" TargetMode="External"/><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524000" y="1122363"/>
            <a:ext cx="9144000" cy="2387600"/>
          </a:xfrm>
        </p:spPr>
        <p:txBody>
          <a:bodyPr>
            <a:normAutofit/>
            <a:scene3d>
              <a:camera prst="orthographicFront"/>
              <a:lightRig rig="soft" dir="t">
                <a:rot lat="0" lon="0" rev="15600000"/>
              </a:lightRig>
            </a:scene3d>
            <a:sp3d extrusionH="57150" prstMaterial="softEdge">
              <a:bevelT w="25400" h="38100"/>
            </a:sp3d>
          </a:bodyPr>
          <a:lstStyle/>
          <a:p>
            <a:r>
              <a:rPr lang="en-US" sz="9600" b="1" dirty="0" err="1">
                <a:ln/>
                <a:solidFill>
                  <a:schemeClr val="accent5">
                    <a:lumMod val="40000"/>
                    <a:lumOff val="60000"/>
                  </a:schemeClr>
                </a:solidFill>
                <a:latin typeface="Courier New" panose="02070309020205020404" pitchFamily="49" charset="0"/>
                <a:cs typeface="Courier New" panose="02070309020205020404" pitchFamily="49" charset="0"/>
              </a:rPr>
              <a:t>Block</a:t>
            </a:r>
            <a:r>
              <a:rPr lang="en-US" sz="9600" b="1" dirty="0" err="1">
                <a:ln/>
                <a:solidFill>
                  <a:schemeClr val="accent4">
                    <a:lumMod val="40000"/>
                    <a:lumOff val="60000"/>
                  </a:schemeClr>
                </a:solidFill>
                <a:latin typeface="Courier New" panose="02070309020205020404" pitchFamily="49" charset="0"/>
                <a:cs typeface="Courier New" panose="02070309020205020404" pitchFamily="49" charset="0"/>
              </a:rPr>
              <a:t>Py</a:t>
            </a:r>
            <a:endParaRPr lang="en-US" sz="9600" b="1" dirty="0">
              <a:ln/>
              <a:solidFill>
                <a:schemeClr val="accent4">
                  <a:lumMod val="40000"/>
                  <a:lumOff val="60000"/>
                </a:schemeClr>
              </a:solidFill>
              <a:latin typeface="Courier New" panose="02070309020205020404" pitchFamily="49" charset="0"/>
              <a:cs typeface="Courier New" panose="02070309020205020404" pitchFamily="49" charset="0"/>
            </a:endParaRPr>
          </a:p>
        </p:txBody>
      </p:sp>
      <p:sp>
        <p:nvSpPr>
          <p:cNvPr id="5" name="Subtitle 4"/>
          <p:cNvSpPr>
            <a:spLocks noGrp="1"/>
          </p:cNvSpPr>
          <p:nvPr>
            <p:ph type="subTitle" idx="1"/>
          </p:nvPr>
        </p:nvSpPr>
        <p:spPr/>
        <p:txBody>
          <a:bodyPr/>
          <a:lstStyle/>
          <a:p>
            <a:r>
              <a:rPr lang="en-US" dirty="0"/>
              <a:t>A Dual Block/Text Programming Environment for Python</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2" name="TextBox 1"/>
          <p:cNvSpPr txBox="1"/>
          <p:nvPr/>
        </p:nvSpPr>
        <p:spPr>
          <a:xfrm>
            <a:off x="2608729" y="5289828"/>
            <a:ext cx="6974541" cy="1415772"/>
          </a:xfrm>
          <a:prstGeom prst="rect">
            <a:avLst/>
          </a:prstGeom>
          <a:noFill/>
        </p:spPr>
        <p:txBody>
          <a:bodyPr wrap="square" rtlCol="0">
            <a:spAutoFit/>
          </a:bodyPr>
          <a:lstStyle/>
          <a:p>
            <a:pPr algn="ctr"/>
            <a:r>
              <a:rPr lang="en-US" dirty="0"/>
              <a:t>Austin Cory Bart, Javier </a:t>
            </a:r>
            <a:r>
              <a:rPr lang="en-US" dirty="0" err="1"/>
              <a:t>Tibau</a:t>
            </a:r>
            <a:r>
              <a:rPr lang="en-US" dirty="0"/>
              <a:t>, Luke </a:t>
            </a:r>
            <a:r>
              <a:rPr lang="en-US" dirty="0" err="1"/>
              <a:t>Gusukuma</a:t>
            </a:r>
            <a:r>
              <a:rPr lang="en-US" dirty="0"/>
              <a:t>,</a:t>
            </a:r>
          </a:p>
          <a:p>
            <a:pPr algn="ctr"/>
            <a:r>
              <a:rPr lang="en-US" dirty="0"/>
              <a:t>Dennis Kafura, Clifford A. Shaffer, Eli </a:t>
            </a:r>
            <a:r>
              <a:rPr lang="en-US" dirty="0" err="1"/>
              <a:t>Tilevich</a:t>
            </a:r>
            <a:endParaRPr lang="en-US" dirty="0"/>
          </a:p>
          <a:p>
            <a:pPr algn="ctr"/>
            <a:r>
              <a:rPr lang="en-US" dirty="0"/>
              <a:t>Virginia Tech and EPSOL</a:t>
            </a:r>
          </a:p>
          <a:p>
            <a:pPr algn="ctr"/>
            <a:r>
              <a:rPr lang="en-US" sz="1600" i="1" dirty="0"/>
              <a:t>Special Thanks to Google </a:t>
            </a:r>
            <a:r>
              <a:rPr lang="en-US" sz="1600" i="1" dirty="0" err="1"/>
              <a:t>Blockly</a:t>
            </a:r>
            <a:r>
              <a:rPr lang="en-US" sz="1600" i="1" dirty="0"/>
              <a:t>, the Skulpt project, and </a:t>
            </a:r>
            <a:r>
              <a:rPr lang="en-US" sz="1600" i="1" dirty="0"/>
              <a:t>the National Science Foundation under Grants DGE-0822220, DUE-1444094, and DUE-1624320</a:t>
            </a:r>
            <a:endParaRPr lang="en-US" sz="1600" i="1" dirty="0"/>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92255" y="1137009"/>
            <a:ext cx="2326817" cy="2735651"/>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32620" y="1589513"/>
            <a:ext cx="3199405" cy="1920450"/>
          </a:xfrm>
          <a:prstGeom prst="rect">
            <a:avLst/>
          </a:prstGeom>
        </p:spPr>
      </p:pic>
    </p:spTree>
    <p:extLst>
      <p:ext uri="{BB962C8B-B14F-4D97-AF65-F5344CB8AC3E}">
        <p14:creationId xmlns:p14="http://schemas.microsoft.com/office/powerpoint/2010/main" val="60378818"/>
      </p:ext>
    </p:extLst>
  </p:cSld>
  <p:clrMapOvr>
    <a:masterClrMapping/>
  </p:clrMapOvr>
  <mc:AlternateContent xmlns:mc="http://schemas.openxmlformats.org/markup-compatibility/2006" xmlns:p14="http://schemas.microsoft.com/office/powerpoint/2010/main">
    <mc:Choice Requires="p14">
      <p:transition spd="slow" p14:dur="2000" advTm="20697"/>
    </mc:Choice>
    <mc:Fallback xmlns="">
      <p:transition spd="slow" advTm="20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Major </a:t>
            </a:r>
            <a:r>
              <a:rPr lang="en-US" dirty="0" err="1"/>
              <a:t>BlockPy</a:t>
            </a:r>
            <a:r>
              <a:rPr lang="en-US" dirty="0"/>
              <a:t> Features</a:t>
            </a:r>
          </a:p>
        </p:txBody>
      </p:sp>
      <p:sp>
        <p:nvSpPr>
          <p:cNvPr id="6" name="Content Placeholder 5"/>
          <p:cNvSpPr>
            <a:spLocks noGrp="1"/>
          </p:cNvSpPr>
          <p:nvPr>
            <p:ph idx="1"/>
          </p:nvPr>
        </p:nvSpPr>
        <p:spPr/>
        <p:txBody>
          <a:bodyPr/>
          <a:lstStyle/>
          <a:p>
            <a:r>
              <a:rPr lang="en-US" dirty="0"/>
              <a:t>Dual Block/Text Interface</a:t>
            </a:r>
          </a:p>
          <a:p>
            <a:r>
              <a:rPr lang="en-US" dirty="0"/>
              <a:t>Client-side Python execution</a:t>
            </a:r>
          </a:p>
          <a:p>
            <a:r>
              <a:rPr lang="en-US" dirty="0"/>
              <a:t>Data Science Tools</a:t>
            </a:r>
          </a:p>
          <a:p>
            <a:r>
              <a:rPr lang="en-US" dirty="0"/>
              <a:t>Guided Practice Problems</a:t>
            </a:r>
          </a:p>
          <a:p>
            <a:r>
              <a:rPr lang="en-US" dirty="0"/>
              <a:t>LTI Integration</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73243826"/>
      </p:ext>
    </p:extLst>
  </p:cSld>
  <p:clrMapOvr>
    <a:masterClrMapping/>
  </p:clrMapOvr>
  <mc:AlternateContent xmlns:mc="http://schemas.openxmlformats.org/markup-compatibility/2006" xmlns:p14="http://schemas.microsoft.com/office/powerpoint/2010/main">
    <mc:Choice Requires="p14">
      <p:transition spd="slow" p14:dur="2000" advTm="30956"/>
    </mc:Choice>
    <mc:Fallback xmlns="">
      <p:transition spd="slow" advTm="309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pic>
        <p:nvPicPr>
          <p:cNvPr id="12" name="1204247">
            <a:hlinkClick r:id="" action="ppaction://media"/>
          </p:cNvPr>
          <p:cNvPicPr>
            <a:picLocks noGrp="1" noChangeAspect="1"/>
          </p:cNvPicPr>
          <p:nvPr>
            <p:ph idx="1"/>
            <a:vide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950259" y="-8601"/>
            <a:ext cx="10291482" cy="6875202"/>
          </a:xfrm>
        </p:spPr>
      </p:pic>
    </p:spTree>
    <p:extLst>
      <p:ext uri="{BB962C8B-B14F-4D97-AF65-F5344CB8AC3E}">
        <p14:creationId xmlns:p14="http://schemas.microsoft.com/office/powerpoint/2010/main" val="2660569741"/>
      </p:ext>
    </p:extLst>
  </p:cSld>
  <p:clrMapOvr>
    <a:masterClrMapping/>
  </p:clrMapOvr>
  <mc:AlternateContent xmlns:mc="http://schemas.openxmlformats.org/markup-compatibility/2006">
    <mc:Choice xmlns:p14="http://schemas.microsoft.com/office/powerpoint/2010/main" Requires="p14">
      <p:transition spd="slow" p14:dur="2000" advTm="32000"/>
    </mc:Choice>
    <mc:Fallback>
      <p:transition spd="slow" advTm="3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77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9E0E6CB">
            <a:hlinkClick r:id="" action="ppaction://media"/>
          </p:cNvPr>
          <p:cNvPicPr>
            <a:picLocks noGrp="1" noChangeAspect="1"/>
          </p:cNvPicPr>
          <p:nvPr>
            <p:ph idx="1"/>
            <a:videoFile r:link="rId1"/>
            <p:extLst>
              <p:ext uri="{DAA4B4D4-6D71-4841-9C94-3DE7FCFB9230}">
                <p14:media xmlns:p14="http://schemas.microsoft.com/office/powerpoint/2010/main" r:embed="rId2">
                  <p14:trim end="1111.6"/>
                  <p14:fade in="500" out="500"/>
                </p14:media>
              </p:ext>
            </p:extLst>
          </p:nvPr>
        </p:nvPicPr>
        <p:blipFill>
          <a:blip r:embed="rId5"/>
          <a:stretch>
            <a:fillRect/>
          </a:stretch>
        </p:blipFill>
        <p:spPr>
          <a:xfrm>
            <a:off x="949308" y="-9236"/>
            <a:ext cx="10293385" cy="6876473"/>
          </a:xfrm>
        </p:spPr>
      </p:pic>
    </p:spTree>
    <p:extLst>
      <p:ext uri="{BB962C8B-B14F-4D97-AF65-F5344CB8AC3E}">
        <p14:creationId xmlns:p14="http://schemas.microsoft.com/office/powerpoint/2010/main" val="4221965806"/>
      </p:ext>
    </p:extLst>
  </p:cSld>
  <p:clrMapOvr>
    <a:masterClrMapping/>
  </p:clrMapOvr>
  <mc:AlternateContent xmlns:mc="http://schemas.openxmlformats.org/markup-compatibility/2006">
    <mc:Choice xmlns:p14="http://schemas.microsoft.com/office/powerpoint/2010/main" Requires="p14">
      <p:transition spd="slow" p14:dur="2000" advTm="58000"/>
    </mc:Choice>
    <mc:Fallback>
      <p:transition spd="slow" advTm="5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3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9" name="070A2CC">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958273" y="-3247"/>
            <a:ext cx="10275455" cy="6864495"/>
          </a:xfrm>
        </p:spPr>
      </p:pic>
    </p:spTree>
    <p:extLst>
      <p:ext uri="{BB962C8B-B14F-4D97-AF65-F5344CB8AC3E}">
        <p14:creationId xmlns:p14="http://schemas.microsoft.com/office/powerpoint/2010/main" val="3859866872"/>
      </p:ext>
    </p:extLst>
  </p:cSld>
  <p:clrMapOvr>
    <a:masterClrMapping/>
  </p:clrMapOvr>
  <mc:AlternateContent xmlns:mc="http://schemas.openxmlformats.org/markup-compatibility/2006">
    <mc:Choice xmlns:p14="http://schemas.microsoft.com/office/powerpoint/2010/main" Requires="p14">
      <p:transition spd="slow" p14:dur="2000" advTm="22000"/>
    </mc:Choice>
    <mc:Fallback>
      <p:transition spd="slow" advTm="2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5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68C6ADF">
            <a:hlinkClick r:id="" action="ppaction://media"/>
          </p:cNvPr>
          <p:cNvPicPr>
            <a:picLocks noGrp="1" noChangeAspect="1"/>
          </p:cNvPicPr>
          <p:nvPr>
            <p:ph idx="1"/>
            <a:videoFile r:link="rId1"/>
            <p:extLst>
              <p:ext uri="{DAA4B4D4-6D71-4841-9C94-3DE7FCFB9230}">
                <p14:media xmlns:p14="http://schemas.microsoft.com/office/powerpoint/2010/main" r:embed="rId2">
                  <p14:trim end="2835"/>
                </p14:media>
              </p:ext>
            </p:extLst>
          </p:nvPr>
        </p:nvPicPr>
        <p:blipFill>
          <a:blip r:embed="rId5"/>
          <a:stretch>
            <a:fillRect/>
          </a:stretch>
        </p:blipFill>
        <p:spPr>
          <a:xfrm>
            <a:off x="963134" y="0"/>
            <a:ext cx="10265733" cy="6858000"/>
          </a:xfrm>
        </p:spPr>
      </p:pic>
      <p:sp>
        <p:nvSpPr>
          <p:cNvPr id="5" name="Title 4"/>
          <p:cNvSpPr>
            <a:spLocks noGrp="1"/>
          </p:cNvSpPr>
          <p:nvPr>
            <p:ph type="title"/>
          </p:nvPr>
        </p:nvSpPr>
        <p:spPr/>
        <p:txBody>
          <a:bodyPr/>
          <a:lstStyle/>
          <a:p>
            <a:endParaRPr lang="en-US"/>
          </a:p>
        </p:txBody>
      </p:sp>
    </p:spTree>
    <p:extLst>
      <p:ext uri="{BB962C8B-B14F-4D97-AF65-F5344CB8AC3E}">
        <p14:creationId xmlns:p14="http://schemas.microsoft.com/office/powerpoint/2010/main" val="167316635"/>
      </p:ext>
    </p:extLst>
  </p:cSld>
  <p:clrMapOvr>
    <a:masterClrMapping/>
  </p:clrMapOvr>
  <mc:AlternateContent xmlns:mc="http://schemas.openxmlformats.org/markup-compatibility/2006">
    <mc:Choice xmlns:p14="http://schemas.microsoft.com/office/powerpoint/2010/main" Requires="p14">
      <p:transition spd="slow" p14:dur="2000" advTm="54000"/>
    </mc:Choice>
    <mc:Fallback>
      <p:transition spd="slow" advTm="5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08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11" name="3847288">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103547" y="-15328"/>
            <a:ext cx="9984906" cy="6888657"/>
          </a:xfrm>
        </p:spPr>
      </p:pic>
    </p:spTree>
    <p:extLst>
      <p:ext uri="{BB962C8B-B14F-4D97-AF65-F5344CB8AC3E}">
        <p14:creationId xmlns:p14="http://schemas.microsoft.com/office/powerpoint/2010/main" val="1789053905"/>
      </p:ext>
    </p:extLst>
  </p:cSld>
  <p:clrMapOvr>
    <a:masterClrMapping/>
  </p:clrMapOvr>
  <mc:AlternateContent xmlns:mc="http://schemas.openxmlformats.org/markup-compatibility/2006">
    <mc:Choice xmlns:p14="http://schemas.microsoft.com/office/powerpoint/2010/main" Requires="p14">
      <p:transition spd="slow" p14:dur="2000" advTm="98000"/>
    </mc:Choice>
    <mc:Fallback>
      <p:transition spd="slow" advTm="9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98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9" name="4983767">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306381"/>
            <a:ext cx="12192000" cy="6245239"/>
          </a:xfrm>
        </p:spPr>
      </p:pic>
    </p:spTree>
    <p:extLst>
      <p:ext uri="{BB962C8B-B14F-4D97-AF65-F5344CB8AC3E}">
        <p14:creationId xmlns:p14="http://schemas.microsoft.com/office/powerpoint/2010/main" val="3518566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6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749863"/>
            <a:ext cx="10515600" cy="4351338"/>
          </a:xfrm>
        </p:spPr>
        <p:txBody>
          <a:bodyPr anchor="t">
            <a:normAutofit/>
          </a:bodyPr>
          <a:lstStyle/>
          <a:p>
            <a:pPr marL="0" indent="0" algn="ctr">
              <a:buNone/>
            </a:pPr>
            <a:r>
              <a:rPr lang="en-US" sz="7200" dirty="0"/>
              <a:t>https://www.blockpy.com</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5922" y="1577792"/>
            <a:ext cx="3429425" cy="4031993"/>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48655" y="2047053"/>
            <a:ext cx="4715506" cy="2830493"/>
          </a:xfrm>
          <a:prstGeom prst="rect">
            <a:avLst/>
          </a:prstGeom>
        </p:spPr>
      </p:pic>
      <p:sp>
        <p:nvSpPr>
          <p:cNvPr id="7" name="Title 6"/>
          <p:cNvSpPr>
            <a:spLocks noGrp="1"/>
          </p:cNvSpPr>
          <p:nvPr>
            <p:ph type="title"/>
          </p:nvPr>
        </p:nvSpPr>
        <p:spPr/>
        <p:txBody>
          <a:bodyPr/>
          <a:lstStyle/>
          <a:p>
            <a:endParaRPr lang="en-US"/>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
        <p:nvSpPr>
          <p:cNvPr id="11" name="TextBox 10"/>
          <p:cNvSpPr txBox="1"/>
          <p:nvPr/>
        </p:nvSpPr>
        <p:spPr>
          <a:xfrm>
            <a:off x="2608729" y="5289828"/>
            <a:ext cx="6974541" cy="1415772"/>
          </a:xfrm>
          <a:prstGeom prst="rect">
            <a:avLst/>
          </a:prstGeom>
          <a:noFill/>
        </p:spPr>
        <p:txBody>
          <a:bodyPr wrap="square" rtlCol="0">
            <a:spAutoFit/>
          </a:bodyPr>
          <a:lstStyle/>
          <a:p>
            <a:pPr algn="ctr"/>
            <a:r>
              <a:rPr lang="en-US" dirty="0"/>
              <a:t>Austin Cory Bart, Javier </a:t>
            </a:r>
            <a:r>
              <a:rPr lang="en-US" dirty="0" err="1"/>
              <a:t>Tibau</a:t>
            </a:r>
            <a:r>
              <a:rPr lang="en-US" dirty="0"/>
              <a:t>, Luke </a:t>
            </a:r>
            <a:r>
              <a:rPr lang="en-US" dirty="0" err="1"/>
              <a:t>Gusukuma</a:t>
            </a:r>
            <a:r>
              <a:rPr lang="en-US" dirty="0"/>
              <a:t>,</a:t>
            </a:r>
          </a:p>
          <a:p>
            <a:pPr algn="ctr"/>
            <a:r>
              <a:rPr lang="en-US" dirty="0"/>
              <a:t>Dennis Kafura, Clifford A. Shaffer, Eli </a:t>
            </a:r>
            <a:r>
              <a:rPr lang="en-US" dirty="0" err="1"/>
              <a:t>Tilevich</a:t>
            </a:r>
            <a:endParaRPr lang="en-US" dirty="0"/>
          </a:p>
          <a:p>
            <a:pPr algn="ctr"/>
            <a:r>
              <a:rPr lang="en-US" dirty="0"/>
              <a:t>Virginia Tech and EPSOL</a:t>
            </a:r>
          </a:p>
          <a:p>
            <a:pPr algn="ctr"/>
            <a:r>
              <a:rPr lang="en-US" sz="1600" i="1" dirty="0"/>
              <a:t>Special Thanks to Google </a:t>
            </a:r>
            <a:r>
              <a:rPr lang="en-US" sz="1600" i="1" dirty="0" err="1"/>
              <a:t>Blockly</a:t>
            </a:r>
            <a:r>
              <a:rPr lang="en-US" sz="1600" i="1" dirty="0"/>
              <a:t>, the Skulpt project, and </a:t>
            </a:r>
            <a:r>
              <a:rPr lang="en-US" sz="1600" i="1" dirty="0"/>
              <a:t>the National Science Foundation under Grants DGE-0822220, DUE-1444094, and DUE-1624320</a:t>
            </a:r>
            <a:endParaRPr lang="en-US" sz="1600" i="1" dirty="0"/>
          </a:p>
        </p:txBody>
      </p:sp>
    </p:spTree>
    <p:extLst>
      <p:ext uri="{BB962C8B-B14F-4D97-AF65-F5344CB8AC3E}">
        <p14:creationId xmlns:p14="http://schemas.microsoft.com/office/powerpoint/2010/main" val="2697257765"/>
      </p:ext>
    </p:extLst>
  </p:cSld>
  <p:clrMapOvr>
    <a:masterClrMapping/>
  </p:clrMapOvr>
  <mc:AlternateContent xmlns:mc="http://schemas.openxmlformats.org/markup-compatibility/2006">
    <mc:Choice xmlns:p14="http://schemas.microsoft.com/office/powerpoint/2010/main" Requires="p14">
      <p:transition spd="slow" p14:dur="2000" advTm="15543"/>
    </mc:Choice>
    <mc:Fallback>
      <p:transition spd="slow" advTm="15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2765</TotalTime>
  <Words>983</Words>
  <Application>Microsoft Office PowerPoint</Application>
  <PresentationFormat>Widescreen</PresentationFormat>
  <Paragraphs>56</Paragraphs>
  <Slides>9</Slides>
  <Notes>9</Notes>
  <HiddenSlides>0</HiddenSlides>
  <MMClips>9</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Calibri Light</vt:lpstr>
      <vt:lpstr>Courier New</vt:lpstr>
      <vt:lpstr>Office Theme</vt:lpstr>
      <vt:lpstr>BlockPy</vt:lpstr>
      <vt:lpstr>Major BlockPy Features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acbart</dc:creator>
  <cp:lastModifiedBy>acbart</cp:lastModifiedBy>
  <cp:revision>36</cp:revision>
  <cp:lastPrinted>2017-02-10T14:07:50Z</cp:lastPrinted>
  <dcterms:created xsi:type="dcterms:W3CDTF">2017-01-16T07:24:02Z</dcterms:created>
  <dcterms:modified xsi:type="dcterms:W3CDTF">2017-02-10T15:43:43Z</dcterms:modified>
</cp:coreProperties>
</file>